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9"/>
  </p:notesMasterIdLst>
  <p:handoutMasterIdLst>
    <p:handoutMasterId r:id="rId10"/>
  </p:handoutMasterIdLst>
  <p:sldIdLst>
    <p:sldId id="303" r:id="rId2"/>
    <p:sldId id="296" r:id="rId3"/>
    <p:sldId id="299" r:id="rId4"/>
    <p:sldId id="298" r:id="rId5"/>
    <p:sldId id="300" r:id="rId6"/>
    <p:sldId id="301" r:id="rId7"/>
    <p:sldId id="302" r:id="rId8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808080"/>
    <a:srgbClr val="B2B2B2"/>
    <a:srgbClr val="4D4D4D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467" autoAdjust="0"/>
    <p:restoredTop sz="81415" autoAdjust="0"/>
  </p:normalViewPr>
  <p:slideViewPr>
    <p:cSldViewPr>
      <p:cViewPr>
        <p:scale>
          <a:sx n="60" d="100"/>
          <a:sy n="60" d="100"/>
        </p:scale>
        <p:origin x="-81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90" d="100"/>
          <a:sy n="90" d="100"/>
        </p:scale>
        <p:origin x="-1296" y="-78"/>
      </p:cViewPr>
      <p:guideLst>
        <p:guide orient="horz" pos="2928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3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5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3" y="8829675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fld id="{49C52415-9850-4B8A-9932-264C59849DE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513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05" y="4416426"/>
            <a:ext cx="5504204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513" y="8829675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C0D9B99B-274B-4941-97F6-194ED4936B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046DE-1C77-454B-A53B-F05E6DEEF1BD}" type="slidenum">
              <a:rPr lang="en-US"/>
              <a:pPr/>
              <a:t>1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9B99B-274B-4941-97F6-194ED4936B7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6E7236-6CE0-4C76-86AB-79E33DC7A29A}" type="slidenum">
              <a:rPr lang="en-US"/>
              <a:pPr/>
              <a:t>3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9209" y="4416426"/>
            <a:ext cx="6208592" cy="4183063"/>
          </a:xfrm>
        </p:spPr>
        <p:txBody>
          <a:bodyPr/>
          <a:lstStyle/>
          <a:p>
            <a:pPr>
              <a:buFontTx/>
              <a:buNone/>
            </a:pPr>
            <a:endParaRPr lang="en-US" baseline="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9B99B-274B-4941-97F6-194ED4936B7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9B99B-274B-4941-97F6-194ED4936B7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9B99B-274B-4941-97F6-194ED4936B7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046DE-1C77-454B-A53B-F05E6DEEF1BD}" type="slidenum">
              <a:rPr lang="en-US"/>
              <a:pPr/>
              <a:t>7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228600"/>
            <a:ext cx="6019800" cy="18288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0" y="3810000"/>
            <a:ext cx="4419600" cy="28194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EACA8A-C3D6-41ED-B64A-F2AD1CD7AD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8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8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334E74-1069-4D68-8F98-2C4CFEBB02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5825" y="6486525"/>
            <a:ext cx="8258175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172200"/>
            <a:ext cx="1143000" cy="476250"/>
          </a:xfrm>
        </p:spPr>
        <p:txBody>
          <a:bodyPr/>
          <a:lstStyle>
            <a:lvl1pPr>
              <a:defRPr/>
            </a:lvl1pPr>
          </a:lstStyle>
          <a:p>
            <a:fld id="{4112B1EB-FE8E-4C97-82B9-B9EF80E03D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0386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51263"/>
            <a:ext cx="4038600" cy="237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885825" y="6486525"/>
            <a:ext cx="8258175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7924800" y="6172200"/>
            <a:ext cx="1143000" cy="476250"/>
          </a:xfrm>
        </p:spPr>
        <p:txBody>
          <a:bodyPr/>
          <a:lstStyle>
            <a:lvl1pPr>
              <a:defRPr/>
            </a:lvl1pPr>
          </a:lstStyle>
          <a:p>
            <a:fld id="{BB1994B5-753D-4741-B2C5-C8B4FC5282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FEDE15-5D46-4C69-8612-0E0B7804B9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F78345-25C1-458C-B89B-4D367220D1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04F26A-FD08-4398-A377-F2BD491F37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44A744-FA1B-4249-B734-9838EB822E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BCCA30-6818-4E50-82F3-707ED17CF8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53B389-4CE1-4C2D-AF75-18BB7816F3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B62D01-B145-4409-89F7-2076118DFA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D6C962-069A-4341-A261-DC59903B47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825" y="6486525"/>
            <a:ext cx="82581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1" i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r>
              <a:rPr lang="en-US"/>
              <a:t>2009 Space Weather Enterprise Forum                                                                                    OFCM</a:t>
            </a:r>
          </a:p>
        </p:txBody>
      </p:sp>
      <p:pic>
        <p:nvPicPr>
          <p:cNvPr id="12315" name="Picture 27" descr="SWEF-Logo no background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7625" y="6240463"/>
            <a:ext cx="838200" cy="693737"/>
          </a:xfrm>
          <a:prstGeom prst="rect">
            <a:avLst/>
          </a:prstGeom>
          <a:noFill/>
        </p:spPr>
      </p:pic>
      <p:sp>
        <p:nvSpPr>
          <p:cNvPr id="12318" name="Line 30"/>
          <p:cNvSpPr>
            <a:spLocks noChangeShapeType="1"/>
          </p:cNvSpPr>
          <p:nvPr userDrawn="1"/>
        </p:nvSpPr>
        <p:spPr bwMode="auto">
          <a:xfrm flipV="1">
            <a:off x="990600" y="6477000"/>
            <a:ext cx="7924800" cy="952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 userDrawn="1"/>
        </p:nvSpPr>
        <p:spPr bwMode="auto">
          <a:xfrm>
            <a:off x="228600" y="1066800"/>
            <a:ext cx="86868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172200"/>
            <a:ext cx="1143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900F5A88-A452-405D-95D3-0A79E99F829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Arial" charset="0"/>
        <a:buChar char="●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110000"/>
        <a:buFont typeface="Arial" charset="0"/>
        <a:buChar char="-"/>
        <a:defRPr sz="28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•"/>
        <a:defRPr sz="24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•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10000"/>
        <a:buFont typeface="Arial" charset="0"/>
        <a:buChar char="-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10000"/>
        <a:buFont typeface="Arial" charset="0"/>
        <a:buChar char="-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10000"/>
        <a:buFont typeface="Arial" charset="0"/>
        <a:buChar char="-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10000"/>
        <a:buFont typeface="Arial" charset="0"/>
        <a:buChar char="-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10000"/>
        <a:buFont typeface="Arial" charset="0"/>
        <a:buChar char="-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86100" y="0"/>
            <a:ext cx="6019800" cy="1828800"/>
          </a:xfrm>
        </p:spPr>
        <p:txBody>
          <a:bodyPr/>
          <a:lstStyle/>
          <a:p>
            <a:pPr algn="ctr"/>
            <a:r>
              <a:rPr lang="en-US" dirty="0" smtClean="0"/>
              <a:t>2011 </a:t>
            </a:r>
            <a:r>
              <a:rPr lang="en-US" dirty="0"/>
              <a:t>Space Weather Enterprise Forum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4495800"/>
            <a:ext cx="4991100" cy="1676400"/>
          </a:xfrm>
        </p:spPr>
        <p:txBody>
          <a:bodyPr/>
          <a:lstStyle/>
          <a:p>
            <a:r>
              <a:rPr lang="en-US" sz="2400" dirty="0"/>
              <a:t>Sponsored by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National Space Weather</a:t>
            </a:r>
            <a:br>
              <a:rPr lang="en-US" sz="2800" dirty="0"/>
            </a:br>
            <a:r>
              <a:rPr lang="en-US" sz="2800" dirty="0"/>
              <a:t>Program Council</a:t>
            </a:r>
            <a:endParaRPr lang="en-US" sz="2400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6140450"/>
            <a:ext cx="9144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Commerce, Defense, Energy,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Homeland Security, Interior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State, Transportation, NASA, NSF</a:t>
            </a:r>
            <a:b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Office of the Federal Coordinator for Meteorological Services and Supporting Research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286000" y="1752600"/>
            <a:ext cx="6629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i="1" dirty="0" smtClean="0"/>
              <a:t>Solar Maximum:  Can We Weather the Storm?</a:t>
            </a:r>
            <a:endParaRPr lang="en-US" sz="2600" b="1" i="1" dirty="0"/>
          </a:p>
        </p:txBody>
      </p:sp>
      <p:pic>
        <p:nvPicPr>
          <p:cNvPr id="7" name="Picture 4" descr="SWEF-Logo no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743200"/>
            <a:ext cx="2438400" cy="2019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2971800" y="228600"/>
            <a:ext cx="6019800" cy="2819400"/>
          </a:xfrm>
        </p:spPr>
        <p:txBody>
          <a:bodyPr/>
          <a:lstStyle/>
          <a:p>
            <a:r>
              <a:rPr lang="en-US" dirty="0" smtClean="0"/>
              <a:t>2011 Space Weather Enterprise Forum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/>
              <a:t>Closing Remarks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3276600" y="4038600"/>
            <a:ext cx="5715000" cy="2438400"/>
          </a:xfrm>
        </p:spPr>
        <p:txBody>
          <a:bodyPr/>
          <a:lstStyle/>
          <a:p>
            <a:pPr algn="r"/>
            <a:r>
              <a:rPr lang="en-US" sz="3600" dirty="0" smtClean="0"/>
              <a:t>Samuel P. Williamson</a:t>
            </a:r>
          </a:p>
          <a:p>
            <a:pPr algn="r"/>
            <a:r>
              <a:rPr lang="en-US" sz="2800" dirty="0" smtClean="0"/>
              <a:t>Federal Coordinator for Meteorology and Chairman, National Space Weather Program Council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Strengthening the Enterprise</a:t>
            </a:r>
            <a:endParaRPr lang="en-US" dirty="0"/>
          </a:p>
        </p:txBody>
      </p:sp>
      <p:sp>
        <p:nvSpPr>
          <p:cNvPr id="27654" name="Rectangle 6"/>
          <p:cNvSpPr>
            <a:spLocks noGrp="1" noChangeArrowheads="1"/>
          </p:cNvSpPr>
          <p:nvPr>
            <p:ph idx="1"/>
          </p:nvPr>
        </p:nvSpPr>
        <p:spPr>
          <a:xfrm>
            <a:off x="990600" y="1143000"/>
            <a:ext cx="8001000" cy="5257800"/>
          </a:xfrm>
        </p:spPr>
        <p:txBody>
          <a:bodyPr/>
          <a:lstStyle/>
          <a:p>
            <a:pPr algn="ctr">
              <a:spcBef>
                <a:spcPct val="10000"/>
              </a:spcBef>
              <a:spcAft>
                <a:spcPts val="600"/>
              </a:spcAft>
              <a:buNone/>
            </a:pPr>
            <a:r>
              <a:rPr lang="en-US" dirty="0" smtClean="0"/>
              <a:t>Objectives</a:t>
            </a:r>
            <a:endParaRPr lang="en-US" sz="2800" dirty="0" smtClean="0">
              <a:solidFill>
                <a:schemeClr val="tx2"/>
              </a:solidFill>
            </a:endParaRPr>
          </a:p>
          <a:p>
            <a:pPr>
              <a:spcBef>
                <a:spcPct val="100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tx2"/>
                </a:solidFill>
              </a:rPr>
              <a:t>Share information</a:t>
            </a:r>
            <a:r>
              <a:rPr lang="en-US" sz="2200" dirty="0" smtClean="0"/>
              <a:t> across the enterprise and </a:t>
            </a:r>
            <a:r>
              <a:rPr lang="en-US" sz="2200" dirty="0" smtClean="0">
                <a:solidFill>
                  <a:schemeClr val="tx2"/>
                </a:solidFill>
              </a:rPr>
              <a:t>raise awareness </a:t>
            </a:r>
            <a:r>
              <a:rPr lang="en-US" sz="2200" dirty="0" smtClean="0"/>
              <a:t>for new users, decision-makers, and policymakers</a:t>
            </a:r>
          </a:p>
          <a:p>
            <a:pPr>
              <a:spcBef>
                <a:spcPct val="10000"/>
              </a:spcBef>
              <a:spcAft>
                <a:spcPts val="600"/>
              </a:spcAft>
            </a:pPr>
            <a:r>
              <a:rPr lang="en-US" sz="2200" dirty="0" smtClean="0"/>
              <a:t>Identify effective approaches to</a:t>
            </a:r>
            <a:r>
              <a:rPr lang="en-US" sz="2200" dirty="0" smtClean="0">
                <a:solidFill>
                  <a:schemeClr val="tx2"/>
                </a:solidFill>
              </a:rPr>
              <a:t> raise awareness in the broader society</a:t>
            </a:r>
          </a:p>
          <a:p>
            <a:pPr>
              <a:spcBef>
                <a:spcPct val="10000"/>
              </a:spcBef>
              <a:spcAft>
                <a:spcPts val="600"/>
              </a:spcAft>
            </a:pPr>
            <a:r>
              <a:rPr lang="en-US" sz="2200" dirty="0" smtClean="0"/>
              <a:t>Identify effective approaches to </a:t>
            </a:r>
            <a:r>
              <a:rPr lang="en-US" sz="2200" dirty="0" smtClean="0">
                <a:solidFill>
                  <a:schemeClr val="tx2"/>
                </a:solidFill>
              </a:rPr>
              <a:t>build resilience</a:t>
            </a:r>
            <a:r>
              <a:rPr lang="en-US" sz="2200" dirty="0" smtClean="0"/>
              <a:t> across society, particularly in </a:t>
            </a:r>
            <a:r>
              <a:rPr lang="en-US" sz="2200" dirty="0" smtClean="0">
                <a:solidFill>
                  <a:schemeClr val="tx2"/>
                </a:solidFill>
              </a:rPr>
              <a:t>critical infrastructure</a:t>
            </a:r>
            <a:br>
              <a:rPr lang="en-US" sz="2200" dirty="0" smtClean="0">
                <a:solidFill>
                  <a:schemeClr val="tx2"/>
                </a:solidFill>
              </a:rPr>
            </a:br>
            <a:r>
              <a:rPr lang="en-US" sz="2200" dirty="0" smtClean="0">
                <a:solidFill>
                  <a:schemeClr val="tx2"/>
                </a:solidFill>
              </a:rPr>
              <a:t>protection and support</a:t>
            </a:r>
          </a:p>
          <a:p>
            <a:pPr>
              <a:spcBef>
                <a:spcPct val="100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tx2"/>
                </a:solidFill>
              </a:rPr>
              <a:t>Improve communication </a:t>
            </a:r>
            <a:r>
              <a:rPr lang="en-US" sz="2200" dirty="0" smtClean="0"/>
              <a:t>within and external to the enterprise</a:t>
            </a:r>
          </a:p>
          <a:p>
            <a:pPr>
              <a:spcBef>
                <a:spcPct val="100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tx2"/>
                </a:solidFill>
              </a:rPr>
              <a:t>Collect information </a:t>
            </a:r>
            <a:r>
              <a:rPr lang="en-US" sz="2200" dirty="0" smtClean="0"/>
              <a:t>to support a new National Space Weather Program Implementation Plan</a:t>
            </a:r>
            <a:endParaRPr lang="en-US" sz="2200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2011 </a:t>
            </a:r>
            <a:r>
              <a:rPr lang="en-US" dirty="0"/>
              <a:t>Space Weather Enterprise Forum                                                                                    OFCM</a:t>
            </a:r>
          </a:p>
        </p:txBody>
      </p:sp>
      <p:pic>
        <p:nvPicPr>
          <p:cNvPr id="100354" name="Picture 2" descr="C:\Documents and Settings\michael.babcock\Local Settings\Temporary Internet Files\Content.IE5\4PMNSXM7\MC90043260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686" y="1981200"/>
            <a:ext cx="533400" cy="533400"/>
          </a:xfrm>
          <a:prstGeom prst="rect">
            <a:avLst/>
          </a:prstGeom>
          <a:noFill/>
        </p:spPr>
      </p:pic>
      <p:pic>
        <p:nvPicPr>
          <p:cNvPr id="12" name="Picture 2" descr="C:\Documents and Settings\michael.babcock\Local Settings\Temporary Internet Files\Content.IE5\4PMNSXM7\MC90043260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715000"/>
            <a:ext cx="533400" cy="533400"/>
          </a:xfrm>
          <a:prstGeom prst="rect">
            <a:avLst/>
          </a:prstGeom>
          <a:noFill/>
        </p:spPr>
      </p:pic>
      <p:pic>
        <p:nvPicPr>
          <p:cNvPr id="13" name="Picture 2" descr="C:\Documents and Settings\michael.babcock\Local Settings\Temporary Internet Files\Content.IE5\4PMNSXM7\MC90043260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800600"/>
            <a:ext cx="533400" cy="533400"/>
          </a:xfrm>
          <a:prstGeom prst="rect">
            <a:avLst/>
          </a:prstGeom>
          <a:noFill/>
        </p:spPr>
      </p:pic>
      <p:pic>
        <p:nvPicPr>
          <p:cNvPr id="14" name="Picture 2" descr="C:\Documents and Settings\michael.babcock\Local Settings\Temporary Internet Files\Content.IE5\4PMNSXM7\MC90043260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86200"/>
            <a:ext cx="533400" cy="533400"/>
          </a:xfrm>
          <a:prstGeom prst="rect">
            <a:avLst/>
          </a:prstGeom>
          <a:noFill/>
        </p:spPr>
      </p:pic>
      <p:pic>
        <p:nvPicPr>
          <p:cNvPr id="15" name="Picture 2" descr="C:\Documents and Settings\michael.babcock\Local Settings\Temporary Internet Files\Content.IE5\4PMNSXM7\MC90043260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0"/>
            <a:ext cx="533400" cy="53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06925"/>
          </a:xfrm>
        </p:spPr>
        <p:txBody>
          <a:bodyPr/>
          <a:lstStyle/>
          <a:p>
            <a:pPr>
              <a:spcBef>
                <a:spcPts val="1100"/>
              </a:spcBef>
            </a:pPr>
            <a:r>
              <a:rPr lang="en-US" sz="3000" dirty="0" smtClean="0"/>
              <a:t>Prepare brief summary report</a:t>
            </a:r>
          </a:p>
          <a:p>
            <a:pPr>
              <a:spcBef>
                <a:spcPts val="1100"/>
              </a:spcBef>
            </a:pPr>
            <a:r>
              <a:rPr lang="en-US" sz="3000" dirty="0" smtClean="0"/>
              <a:t>Analyze results to apply to the National Space Weather Program </a:t>
            </a:r>
          </a:p>
          <a:p>
            <a:pPr>
              <a:spcBef>
                <a:spcPts val="1100"/>
              </a:spcBef>
            </a:pPr>
            <a:r>
              <a:rPr lang="en-US" sz="3000" dirty="0" smtClean="0"/>
              <a:t>Act on the Unified National Space Weather Capability strategy</a:t>
            </a:r>
          </a:p>
          <a:p>
            <a:pPr lvl="1">
              <a:spcBef>
                <a:spcPts val="1100"/>
              </a:spcBef>
            </a:pPr>
            <a:r>
              <a:rPr lang="en-US" sz="2600" dirty="0" smtClean="0"/>
              <a:t>“Within One Year” tasks</a:t>
            </a:r>
          </a:p>
          <a:p>
            <a:pPr lvl="1">
              <a:spcBef>
                <a:spcPts val="1100"/>
              </a:spcBef>
            </a:pPr>
            <a:r>
              <a:rPr lang="en-US" sz="2600" dirty="0" smtClean="0"/>
              <a:t>“Beyond One Year” tasks</a:t>
            </a:r>
          </a:p>
          <a:p>
            <a:pPr>
              <a:spcBef>
                <a:spcPts val="1100"/>
              </a:spcBef>
            </a:pPr>
            <a:r>
              <a:rPr lang="en-US" sz="3000" dirty="0" smtClean="0"/>
              <a:t>Build integrated action plan for Unified National Space Weather Capability</a:t>
            </a:r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2011 Space Weather Enterprise Forum                                                                                    OFCM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Post-Forum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819400"/>
          </a:xfrm>
        </p:spPr>
        <p:txBody>
          <a:bodyPr/>
          <a:lstStyle/>
          <a:p>
            <a:r>
              <a:rPr lang="en-US" dirty="0" smtClean="0"/>
              <a:t>Forum materials will be available online</a:t>
            </a:r>
          </a:p>
          <a:p>
            <a:pPr lvl="1"/>
            <a:r>
              <a:rPr lang="en-US" dirty="0" smtClean="0"/>
              <a:t>Abstracts and biographies book (updated)</a:t>
            </a:r>
          </a:p>
          <a:p>
            <a:pPr lvl="1"/>
            <a:r>
              <a:rPr lang="en-US" dirty="0" smtClean="0"/>
              <a:t>Final agenda</a:t>
            </a:r>
          </a:p>
          <a:p>
            <a:pPr lvl="1"/>
            <a:r>
              <a:rPr lang="en-US" dirty="0" smtClean="0"/>
              <a:t>Summary report</a:t>
            </a:r>
          </a:p>
          <a:p>
            <a:pPr lvl="1"/>
            <a:r>
              <a:rPr lang="en-US" dirty="0" smtClean="0"/>
              <a:t>Presentations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2011 Space Weather Enterprise Forum                                                                                    OFCM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4687669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n-lt"/>
              </a:rPr>
              <a:t>http://www.nswp.gov/swef/swef_2011.html</a:t>
            </a:r>
          </a:p>
          <a:p>
            <a:pPr algn="ctr"/>
            <a:endParaRPr lang="en-US" sz="2400" b="1" dirty="0" smtClean="0">
              <a:latin typeface="+mn-lt"/>
            </a:endParaRPr>
          </a:p>
          <a:p>
            <a:pPr algn="ctr"/>
            <a:r>
              <a:rPr lang="en-US" sz="2400" b="1" dirty="0" smtClean="0">
                <a:latin typeface="+mn-lt"/>
              </a:rPr>
              <a:t>http://www.ofcm.gov/</a:t>
            </a:r>
          </a:p>
          <a:p>
            <a:pPr algn="ctr"/>
            <a:endParaRPr lang="en-US" sz="2400" b="1" dirty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dirty="0" smtClean="0"/>
              <a:t>Thank you!</a:t>
            </a:r>
          </a:p>
          <a:p>
            <a:pPr lvl="1"/>
            <a:r>
              <a:rPr lang="en-US" dirty="0" smtClean="0"/>
              <a:t>Speakers, moderators, and panelists</a:t>
            </a:r>
          </a:p>
          <a:p>
            <a:pPr lvl="1"/>
            <a:r>
              <a:rPr lang="en-US" dirty="0" smtClean="0"/>
              <a:t>Session coordinators &amp; </a:t>
            </a:r>
            <a:r>
              <a:rPr lang="en-US" dirty="0" err="1" smtClean="0"/>
              <a:t>rapporteurs</a:t>
            </a:r>
            <a:endParaRPr lang="en-US" dirty="0" smtClean="0"/>
          </a:p>
          <a:p>
            <a:pPr lvl="1"/>
            <a:r>
              <a:rPr lang="en-US" dirty="0" smtClean="0"/>
              <a:t>OFCM Staff and the Planning Team</a:t>
            </a:r>
          </a:p>
          <a:p>
            <a:pPr lvl="1"/>
            <a:r>
              <a:rPr lang="en-US" dirty="0" smtClean="0"/>
              <a:t>National Press Club and staff</a:t>
            </a:r>
          </a:p>
          <a:p>
            <a:pPr lvl="1"/>
            <a:r>
              <a:rPr lang="en-US" dirty="0" smtClean="0"/>
              <a:t>Susan </a:t>
            </a:r>
            <a:r>
              <a:rPr lang="en-US" dirty="0" err="1" smtClean="0"/>
              <a:t>Baltuch</a:t>
            </a:r>
            <a:r>
              <a:rPr lang="en-US" dirty="0" smtClean="0"/>
              <a:t> and UCAR</a:t>
            </a:r>
          </a:p>
          <a:p>
            <a:pPr lvl="1"/>
            <a:r>
              <a:rPr lang="en-US" dirty="0" smtClean="0"/>
              <a:t>National Space Weather Program Council</a:t>
            </a:r>
          </a:p>
          <a:p>
            <a:pPr lvl="1"/>
            <a:r>
              <a:rPr lang="en-US" dirty="0" smtClean="0"/>
              <a:t>Attendees!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2011 Space Weather Enterprise Forum                                                                                    OFCM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86100" y="0"/>
            <a:ext cx="6019800" cy="1828800"/>
          </a:xfrm>
        </p:spPr>
        <p:txBody>
          <a:bodyPr/>
          <a:lstStyle/>
          <a:p>
            <a:pPr algn="ctr"/>
            <a:r>
              <a:rPr lang="en-US" dirty="0" smtClean="0"/>
              <a:t>2011 </a:t>
            </a:r>
            <a:r>
              <a:rPr lang="en-US" dirty="0"/>
              <a:t>Space Weather Enterprise Forum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4495800"/>
            <a:ext cx="4991100" cy="1676400"/>
          </a:xfrm>
        </p:spPr>
        <p:txBody>
          <a:bodyPr/>
          <a:lstStyle/>
          <a:p>
            <a:r>
              <a:rPr lang="en-US" sz="2400" dirty="0"/>
              <a:t>Sponsored by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National Space Weather</a:t>
            </a:r>
            <a:br>
              <a:rPr lang="en-US" sz="2800" dirty="0"/>
            </a:br>
            <a:r>
              <a:rPr lang="en-US" sz="2800" dirty="0"/>
              <a:t>Program Council</a:t>
            </a:r>
            <a:endParaRPr lang="en-US" sz="2400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6140450"/>
            <a:ext cx="91440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Commerce, Defense, Energy,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Homeland Security, Interior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State, Transportation, NASA, NSF</a:t>
            </a:r>
            <a:b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Office of the Federal Coordinator for Meteorological Services and Supporting Research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286000" y="1752600"/>
            <a:ext cx="6629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i="1" dirty="0" smtClean="0"/>
              <a:t>Solar Maximum:  Can We Weather the Storm?</a:t>
            </a:r>
            <a:endParaRPr lang="en-US" sz="2600" b="1" i="1" dirty="0"/>
          </a:p>
        </p:txBody>
      </p:sp>
      <p:pic>
        <p:nvPicPr>
          <p:cNvPr id="7" name="Picture 4" descr="SWEF-Logo no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743200"/>
            <a:ext cx="2438400" cy="2019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1830</TotalTime>
  <Words>274</Words>
  <Application>Microsoft Office PowerPoint</Application>
  <PresentationFormat>On-screen Show (4:3)</PresentationFormat>
  <Paragraphs>54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Maple</vt:lpstr>
      <vt:lpstr>2011 Space Weather Enterprise Forum</vt:lpstr>
      <vt:lpstr>2011 Space Weather Enterprise Forum  Closing Remarks</vt:lpstr>
      <vt:lpstr>Strengthening the Enterprise</vt:lpstr>
      <vt:lpstr>Next Steps</vt:lpstr>
      <vt:lpstr>Post-Forum Information</vt:lpstr>
      <vt:lpstr>Final Comments</vt:lpstr>
      <vt:lpstr>2011 Space Weather Enterprise Forum</vt:lpstr>
    </vt:vector>
  </TitlesOfParts>
  <Company>NOAA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OFCM</cp:lastModifiedBy>
  <cp:revision>130</cp:revision>
  <dcterms:created xsi:type="dcterms:W3CDTF">2009-05-07T17:12:00Z</dcterms:created>
  <dcterms:modified xsi:type="dcterms:W3CDTF">2011-06-22T15:37:11Z</dcterms:modified>
</cp:coreProperties>
</file>